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2800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94209E-715E-458F-BC67-B31DE2E430A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24FD84-D3CE-4BEF-8DD3-51C96CA58E03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0C05CD-4E49-46F0-A0DD-42D91B639C5B}" type="slidenum">
              <a:rPr lang="en-US"/>
              <a:pPr/>
              <a:t>10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13E579-48A6-4235-BF77-01B02DA67C4B}" type="slidenum">
              <a:rPr lang="en-US"/>
              <a:pPr/>
              <a:t>11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13E579-48A6-4235-BF77-01B02DA67C4B}" type="slidenum">
              <a:rPr lang="en-US"/>
              <a:pPr/>
              <a:t>12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CE5FE0-CE50-445A-9CCE-5E6CD00A5155}" type="slidenum">
              <a:rPr lang="en-US"/>
              <a:pPr/>
              <a:t>13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0439D8-0AAD-47B6-A0D9-3C78A5589E12}" type="slidenum">
              <a:rPr lang="en-US"/>
              <a:pPr/>
              <a:t>14</a:t>
            </a:fld>
            <a:endParaRPr lang="en-US"/>
          </a:p>
        </p:txBody>
      </p:sp>
      <p:sp>
        <p:nvSpPr>
          <p:cNvPr id="108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E6094B-268A-40A0-B7D4-FA1D33A87904}" type="slidenum">
              <a:rPr lang="en-US"/>
              <a:pPr/>
              <a:t>15</a:t>
            </a:fld>
            <a:endParaRPr lang="en-US"/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450BA-FA5A-49D2-8514-D11E22B40C58}" type="slidenum">
              <a:rPr lang="en-US"/>
              <a:pPr/>
              <a:t>16</a:t>
            </a:fld>
            <a:endParaRPr lang="en-US"/>
          </a:p>
        </p:txBody>
      </p:sp>
      <p:sp>
        <p:nvSpPr>
          <p:cNvPr id="108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EB5E7-E0E4-48A3-BE59-F67C7A4F24E0}" type="slidenum">
              <a:rPr lang="en-US"/>
              <a:pPr/>
              <a:t>17</a:t>
            </a:fld>
            <a:endParaRPr lang="en-US"/>
          </a:p>
        </p:txBody>
      </p:sp>
      <p:sp>
        <p:nvSpPr>
          <p:cNvPr id="108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F4C0C5-76C5-4F59-AC66-D160D615B765}" type="slidenum">
              <a:rPr lang="en-US"/>
              <a:pPr/>
              <a:t>18</a:t>
            </a:fld>
            <a:endParaRPr lang="en-US"/>
          </a:p>
        </p:txBody>
      </p:sp>
      <p:sp>
        <p:nvSpPr>
          <p:cNvPr id="109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D778A7-B3B2-42FC-9831-41955CB03A29}" type="slidenum">
              <a:rPr lang="en-US"/>
              <a:pPr/>
              <a:t>2</a:t>
            </a:fld>
            <a:endParaRPr lang="en-US"/>
          </a:p>
        </p:txBody>
      </p:sp>
      <p:sp>
        <p:nvSpPr>
          <p:cNvPr id="1060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65786-356F-4000-BFF3-D069A3CB1F04}" type="slidenum">
              <a:rPr lang="en-US"/>
              <a:pPr/>
              <a:t>3</a:t>
            </a:fld>
            <a:endParaRPr lang="en-US"/>
          </a:p>
        </p:txBody>
      </p:sp>
      <p:sp>
        <p:nvSpPr>
          <p:cNvPr id="106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067B6E-C65A-4C37-AC5D-ED8E6A3607E8}" type="slidenum">
              <a:rPr lang="en-US"/>
              <a:pPr/>
              <a:t>4</a:t>
            </a:fld>
            <a:endParaRPr lang="en-US"/>
          </a:p>
        </p:txBody>
      </p:sp>
      <p:sp>
        <p:nvSpPr>
          <p:cNvPr id="106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FDE784-6EEC-4D5E-963F-37F26407D842}" type="slidenum">
              <a:rPr lang="en-US"/>
              <a:pPr/>
              <a:t>5</a:t>
            </a:fld>
            <a:endParaRPr lang="en-US"/>
          </a:p>
        </p:txBody>
      </p:sp>
      <p:sp>
        <p:nvSpPr>
          <p:cNvPr id="129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1E8A0B-E409-4CE5-88FC-CD35AE67DF06}" type="slidenum">
              <a:rPr lang="en-US"/>
              <a:pPr/>
              <a:t>6</a:t>
            </a:fld>
            <a:endParaRPr lang="en-US"/>
          </a:p>
        </p:txBody>
      </p:sp>
      <p:sp>
        <p:nvSpPr>
          <p:cNvPr id="106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27D09-7E13-4399-A845-8BBBA2FC611B}" type="slidenum">
              <a:rPr lang="en-US"/>
              <a:pPr/>
              <a:t>7</a:t>
            </a:fld>
            <a:endParaRPr lang="en-US"/>
          </a:p>
        </p:txBody>
      </p:sp>
      <p:sp>
        <p:nvSpPr>
          <p:cNvPr id="106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70014B-1763-4B90-892A-8D92A3A6B49C}" type="slidenum">
              <a:rPr lang="en-US"/>
              <a:pPr/>
              <a:t>8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F35B45-5888-475F-8CA3-26031F7A66A6}" type="slidenum">
              <a:rPr lang="en-US"/>
              <a:pPr/>
              <a:t>9</a:t>
            </a:fld>
            <a:endParaRPr lang="en-US"/>
          </a:p>
        </p:txBody>
      </p:sp>
      <p:sp>
        <p:nvSpPr>
          <p:cNvPr id="107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70635-F396-4495-8954-81A64AA2E7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B5088-51E5-4054-986A-26FB6B2FD0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FD39C-725F-491D-80B1-3E2F009D8F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592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10AA2939-B3B4-48C5-80FB-899B23E4BC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7A1FA-2172-4C77-9D7F-7C9E29E2E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BEE8D-FB2E-45AF-B05E-F059F90C31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E84F5-3988-494E-AB13-BF322DB05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A87AE-236E-47DF-B7EA-67E0D66556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FFA9A-5BEE-445E-B14A-A5467B9AA0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CB455-EC2A-47E7-BA8D-7DD0B626A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9830F-87E2-4687-9A5A-B9716547AE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DFFA3-D800-4060-953A-386A355E26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59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CA13A8-7650-4C9A-B8A7-EC085695ED1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plex.is/" TargetMode="External"/><Relationship Id="rId13" Type="http://schemas.openxmlformats.org/officeDocument/2006/relationships/hyperlink" Target="http://www.f-secure.com/" TargetMode="External"/><Relationship Id="rId3" Type="http://schemas.openxmlformats.org/officeDocument/2006/relationships/hyperlink" Target="https://support.microsoft.com/en-us/help/14210/security-essentials-download" TargetMode="External"/><Relationship Id="rId7" Type="http://schemas.openxmlformats.org/officeDocument/2006/relationships/hyperlink" Target="http://www.antivirus.com/" TargetMode="External"/><Relationship Id="rId12" Type="http://schemas.openxmlformats.org/officeDocument/2006/relationships/hyperlink" Target="http://www.mcafee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isoft.com/" TargetMode="External"/><Relationship Id="rId11" Type="http://schemas.openxmlformats.org/officeDocument/2006/relationships/hyperlink" Target="http://www.kaspersky.com/" TargetMode="External"/><Relationship Id="rId5" Type="http://schemas.openxmlformats.org/officeDocument/2006/relationships/hyperlink" Target="https://www.avira.com/" TargetMode="External"/><Relationship Id="rId10" Type="http://schemas.openxmlformats.org/officeDocument/2006/relationships/hyperlink" Target="http://www.sophos.com/" TargetMode="External"/><Relationship Id="rId4" Type="http://schemas.openxmlformats.org/officeDocument/2006/relationships/hyperlink" Target="http://www.eset.com/" TargetMode="External"/><Relationship Id="rId9" Type="http://schemas.openxmlformats.org/officeDocument/2006/relationships/hyperlink" Target="http://www.symantec.com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rfree.at/" TargetMode="External"/><Relationship Id="rId3" Type="http://schemas.openxmlformats.org/officeDocument/2006/relationships/hyperlink" Target="http://www.gmail.com/" TargetMode="External"/><Relationship Id="rId7" Type="http://schemas.openxmlformats.org/officeDocument/2006/relationships/hyperlink" Target="http://www.mailcity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ocketmail.com/" TargetMode="External"/><Relationship Id="rId5" Type="http://schemas.openxmlformats.org/officeDocument/2006/relationships/hyperlink" Target="https://www.live.com/" TargetMode="External"/><Relationship Id="rId10" Type="http://schemas.openxmlformats.org/officeDocument/2006/relationships/hyperlink" Target="http://www.operamail.com/" TargetMode="External"/><Relationship Id="rId4" Type="http://schemas.openxmlformats.org/officeDocument/2006/relationships/hyperlink" Target="http://mail.yahoo.com/" TargetMode="External"/><Relationship Id="rId9" Type="http://schemas.openxmlformats.org/officeDocument/2006/relationships/hyperlink" Target="http://webmail.netscape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mail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ИНТЕРНЕТ 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Назив предмета:</a:t>
            </a:r>
            <a:r>
              <a:rPr lang="sr-Latn-CS" sz="1400" b="1" dirty="0" smtClean="0"/>
              <a:t>  	</a:t>
            </a:r>
            <a:r>
              <a:rPr lang="sr-Cyrl-CS" sz="1400" b="1" dirty="0" smtClean="0"/>
              <a:t>ИНФОРМАТИКА</a:t>
            </a:r>
            <a:r>
              <a:rPr lang="sr-Latn-CS" sz="1400" b="1" dirty="0" smtClean="0"/>
              <a:t> </a:t>
            </a:r>
            <a:r>
              <a:rPr lang="sr-Cyrl-RS" sz="1400" b="1" dirty="0" smtClean="0"/>
              <a:t>У ЗДРАВСТВУ</a:t>
            </a:r>
            <a:endParaRPr lang="sr-Latn-CS" sz="1400" b="1" dirty="0" smtClean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Предавање бр. 13</a:t>
            </a:r>
            <a:r>
              <a:rPr lang="sr-Latn-CS" sz="1400" b="1" dirty="0" smtClean="0"/>
              <a:t> 	</a:t>
            </a:r>
            <a:r>
              <a:rPr lang="sr-Cyrl-CS" sz="1400" b="1" dirty="0" smtClean="0"/>
              <a:t>Час</a:t>
            </a:r>
            <a:r>
              <a:rPr lang="sr-Latn-CS" sz="1400" b="1" dirty="0" smtClean="0"/>
              <a:t>: 01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Наставна </a:t>
            </a:r>
            <a:r>
              <a:rPr lang="sr-Latn-CS" sz="1400" dirty="0"/>
              <a:t>јединица: 	</a:t>
            </a:r>
            <a:r>
              <a:rPr lang="ru-RU" sz="1400" b="1" dirty="0"/>
              <a:t>Интернет 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Безбедност. Вируси</a:t>
            </a:r>
            <a:r>
              <a:rPr lang="ru-RU" sz="1400" b="1" dirty="0" smtClean="0"/>
              <a:t>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2017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463-2CAD-49D9-9EDF-BAD59365DBB4}" type="slidenum">
              <a:rPr lang="en-US"/>
              <a:pPr/>
              <a:t>10</a:t>
            </a:fld>
            <a:endParaRPr lang="en-US"/>
          </a:p>
        </p:txBody>
      </p:sp>
      <p:sp>
        <p:nvSpPr>
          <p:cNvPr id="107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заштите од шпијунског софтвера</a:t>
            </a:r>
            <a:endParaRPr lang="sr-Latn-CS" sz="3600"/>
          </a:p>
        </p:txBody>
      </p:sp>
      <p:sp>
        <p:nvSpPr>
          <p:cNvPr id="107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Да бисте помогли у заштити рачунара од шпијунског софтвера, користите антиспајвер програм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Cyrl-CS"/>
              <a:t>В</a:t>
            </a:r>
            <a:r>
              <a:rPr lang="en-GB"/>
              <a:t>ерзија оперативног система Windows </a:t>
            </a:r>
            <a:r>
              <a:rPr lang="sr-Latn-CS"/>
              <a:t>Vista</a:t>
            </a:r>
            <a:r>
              <a:rPr lang="sr-Cyrl-CS"/>
              <a:t> </a:t>
            </a:r>
            <a:r>
              <a:rPr lang="en-GB"/>
              <a:t>има уграђен антиспајвер програм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en-GB"/>
              <a:t>под именом Windows заштитник, који је подразумевано укључен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он</a:t>
            </a:r>
            <a:r>
              <a:rPr lang="en-GB"/>
              <a:t> вас обавештава када шпијунски софтвер покуша да се инсталира на рачунар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3F05-CA62-41DB-9101-72E3C98535B3}" type="slidenum">
              <a:rPr lang="en-US"/>
              <a:pPr/>
              <a:t>11</a:t>
            </a:fld>
            <a:endParaRPr lang="en-US"/>
          </a:p>
        </p:txBody>
      </p:sp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Аутоматско ажурирање оперативног система Windows</a:t>
            </a:r>
            <a:endParaRPr lang="sr-Latn-CS" sz="3600"/>
          </a:p>
        </p:txBody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endParaRPr lang="sr-Latn-CS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 l="34999" t="28431" r="35744" b="37255"/>
          <a:stretch>
            <a:fillRect/>
          </a:stretch>
        </p:blipFill>
        <p:spPr bwMode="auto">
          <a:xfrm>
            <a:off x="950617" y="1372262"/>
            <a:ext cx="7143516" cy="4726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3F05-CA62-41DB-9101-72E3C98535B3}" type="slidenum">
              <a:rPr lang="en-US"/>
              <a:pPr/>
              <a:t>12</a:t>
            </a:fld>
            <a:endParaRPr lang="en-US"/>
          </a:p>
        </p:txBody>
      </p:sp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Аутоматско ажурирање оперативног система Windows</a:t>
            </a:r>
            <a:endParaRPr lang="sr-Latn-CS" sz="3600"/>
          </a:p>
        </p:txBody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endParaRPr lang="sr-Latn-CS"/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 l="31411" t="17647" r="20441" b="20588"/>
          <a:stretch>
            <a:fillRect/>
          </a:stretch>
        </p:blipFill>
        <p:spPr bwMode="auto">
          <a:xfrm>
            <a:off x="1031340" y="1427891"/>
            <a:ext cx="6664860" cy="4817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6184-85A3-46A7-821C-CF469BA2CEBA}" type="slidenum">
              <a:rPr lang="en-US"/>
              <a:pPr/>
              <a:t>13</a:t>
            </a:fld>
            <a:endParaRPr lang="en-US"/>
          </a:p>
        </p:txBody>
      </p:sp>
      <p:sp>
        <p:nvSpPr>
          <p:cNvPr id="108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је вирус и могуће последице </a:t>
            </a:r>
            <a:endParaRPr lang="sr-Latn-CS" sz="3600"/>
          </a:p>
        </p:txBody>
      </p:sp>
      <p:sp>
        <p:nvSpPr>
          <p:cNvPr id="108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z="2800"/>
              <a:t>Црв преузима контролу над функцијама рачунара и аутоматски се шири (копира) без акције корисника</a:t>
            </a:r>
            <a:endParaRPr lang="sr-Cyrl-CS" sz="2800"/>
          </a:p>
          <a:p>
            <a:pPr>
              <a:lnSpc>
                <a:spcPct val="95000"/>
              </a:lnSpc>
            </a:pPr>
            <a:r>
              <a:rPr lang="en-GB" sz="2800"/>
              <a:t>Тројанци, извршавањем на Вашем рачунару, препуштају контролу неком другом</a:t>
            </a:r>
            <a:endParaRPr lang="sr-Cyrl-CS" sz="2800"/>
          </a:p>
          <a:p>
            <a:pPr lvl="1">
              <a:lnSpc>
                <a:spcPct val="95000"/>
              </a:lnSpc>
            </a:pPr>
            <a:r>
              <a:rPr lang="en-GB" sz="2400"/>
              <a:t>Вашим подацима </a:t>
            </a:r>
            <a:r>
              <a:rPr lang="sr-Cyrl-CS" sz="2400"/>
              <a:t>се </a:t>
            </a:r>
            <a:r>
              <a:rPr lang="en-GB" sz="2400"/>
              <a:t>може лако приступити преко мреже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en-GB" sz="2800"/>
              <a:t>Деструктивни вируси, црви и тројански коњи могу да обришу информације са чврстог диска или да потпуно онеспособе рачунар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4284-B97A-4679-BBF7-D42A5B0ECF09}" type="slidenum">
              <a:rPr lang="en-US"/>
              <a:pPr/>
              <a:t>14</a:t>
            </a:fld>
            <a:endParaRPr lang="en-US"/>
          </a:p>
        </p:txBody>
      </p:sp>
      <p:sp>
        <p:nvSpPr>
          <p:cNvPr id="108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је вирус и могуће последице</a:t>
            </a:r>
            <a:endParaRPr lang="sr-Latn-CS" sz="3600"/>
          </a:p>
        </p:txBody>
      </p:sp>
      <p:sp>
        <p:nvSpPr>
          <p:cNvPr id="108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Највише вируса се шири преко електронске поште у виду </a:t>
            </a:r>
            <a:r>
              <a:rPr lang="sr-Cyrl-CS"/>
              <a:t>прилога</a:t>
            </a:r>
          </a:p>
          <a:p>
            <a:pPr>
              <a:lnSpc>
                <a:spcPct val="90000"/>
              </a:lnSpc>
            </a:pPr>
            <a:r>
              <a:rPr lang="en-US"/>
              <a:t>Добре стране апликације за детекцију </a:t>
            </a:r>
            <a:r>
              <a:rPr lang="en-US" smtClean="0"/>
              <a:t>вируса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RS" smtClean="0"/>
              <a:t>с</a:t>
            </a:r>
            <a:r>
              <a:rPr lang="en-GB" smtClean="0"/>
              <a:t>пречава </a:t>
            </a:r>
            <a:r>
              <a:rPr lang="en-GB"/>
              <a:t>губитак података</a:t>
            </a:r>
            <a:r>
              <a:rPr lang="sr-Cyrl-CS"/>
              <a:t> и</a:t>
            </a:r>
            <a:r>
              <a:rPr lang="en-GB"/>
              <a:t>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спречава </a:t>
            </a:r>
            <a:r>
              <a:rPr lang="en-GB"/>
              <a:t>смањење брзине рачунара и смањење пропусног опсега Интернет везе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en-GB"/>
              <a:t>Уклањање злонамерног кода из заражених фајлова зове се дезинфекција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CE1F-9693-4E24-8D41-4C0F743CC649}" type="slidenum">
              <a:rPr lang="en-US"/>
              <a:pPr/>
              <a:t>15</a:t>
            </a:fld>
            <a:endParaRPr lang="en-US"/>
          </a:p>
        </p:txBody>
      </p:sp>
      <p:sp>
        <p:nvSpPr>
          <p:cNvPr id="108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smtClean="0"/>
              <a:t>А</a:t>
            </a:r>
            <a:r>
              <a:rPr lang="en-GB" sz="3600" smtClean="0"/>
              <a:t>дрес</a:t>
            </a:r>
            <a:r>
              <a:rPr lang="sr-Cyrl-RS" sz="3600" smtClean="0"/>
              <a:t>е</a:t>
            </a:r>
            <a:r>
              <a:rPr lang="en-GB" sz="3600" smtClean="0"/>
              <a:t> произвођача антивирусног софтвера</a:t>
            </a:r>
            <a:endParaRPr lang="sr-Latn-CS" sz="3600"/>
          </a:p>
        </p:txBody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fontAlgn="t"/>
            <a:r>
              <a:rPr lang="en-GB" sz="2000" i="1" smtClean="0"/>
              <a:t>Microsoft Security Essentials (</a:t>
            </a:r>
            <a:r>
              <a:rPr lang="en-GB" sz="2000" i="1" u="sng" smtClean="0">
                <a:hlinkClick r:id="rId3"/>
              </a:rPr>
              <a:t>https://support.microsoft.com/en-us/help/14210/security-essentials-download</a:t>
            </a:r>
            <a:r>
              <a:rPr lang="en-GB" sz="2000" i="1" smtClean="0"/>
              <a:t>), </a:t>
            </a:r>
            <a:r>
              <a:rPr lang="sr-Cyrl-RS" sz="2000" i="1" smtClean="0"/>
              <a:t>бесплатан је за кориснике оперативног система </a:t>
            </a:r>
            <a:r>
              <a:rPr lang="en-US" sz="2000" i="1" smtClean="0"/>
              <a:t>Windows 7</a:t>
            </a:r>
            <a:endParaRPr lang="en-US" sz="2000" smtClean="0"/>
          </a:p>
          <a:p>
            <a:pPr lvl="0" fontAlgn="t"/>
            <a:r>
              <a:rPr lang="en-GB" sz="2000" i="1" smtClean="0"/>
              <a:t>NOD32 (</a:t>
            </a:r>
            <a:r>
              <a:rPr lang="en-GB" sz="2000" i="1" u="sng" smtClean="0">
                <a:hlinkClick r:id="rId4"/>
              </a:rPr>
              <a:t>www.eset.com</a:t>
            </a:r>
            <a:r>
              <a:rPr lang="sr-Latn-CS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Avira</a:t>
            </a:r>
            <a:r>
              <a:rPr lang="sr-Cyrl-RS" sz="2000" i="1" smtClean="0"/>
              <a:t>, </a:t>
            </a:r>
            <a:r>
              <a:rPr lang="sr-Cyrl-RS" sz="2000" i="1" u="sng" smtClean="0">
                <a:hlinkClick r:id="rId5"/>
              </a:rPr>
              <a:t>https://www.avira.com/</a:t>
            </a:r>
            <a:endParaRPr lang="en-US" sz="2000" smtClean="0"/>
          </a:p>
          <a:p>
            <a:pPr lvl="0" fontAlgn="t"/>
            <a:r>
              <a:rPr lang="en-GB" sz="2000" i="1" smtClean="0"/>
              <a:t>AVG AntiVirus (</a:t>
            </a:r>
            <a:r>
              <a:rPr lang="en-GB" sz="2000" i="1" u="sng" smtClean="0">
                <a:hlinkClick r:id="rId6"/>
              </a:rPr>
              <a:t>www.grisoft.com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PC-Cilin (</a:t>
            </a:r>
            <a:r>
              <a:rPr lang="en-GB" sz="2000" i="1" u="sng" smtClean="0">
                <a:hlinkClick r:id="rId7"/>
              </a:rPr>
              <a:t>www.antivirus.com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F-Prot (</a:t>
            </a:r>
            <a:r>
              <a:rPr lang="en-GB" sz="2000" i="1" u="sng" smtClean="0">
                <a:hlinkClick r:id="rId8"/>
              </a:rPr>
              <a:t>www.complex.is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Norton Antivirus (</a:t>
            </a:r>
            <a:r>
              <a:rPr lang="en-GB" sz="2000" i="1" u="sng" smtClean="0">
                <a:hlinkClick r:id="rId9"/>
              </a:rPr>
              <a:t>www.symantec.com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Sophos Anti-Virus (</a:t>
            </a:r>
            <a:r>
              <a:rPr lang="en-GB" sz="2000" i="1" u="sng" smtClean="0">
                <a:hlinkClick r:id="rId10"/>
              </a:rPr>
              <a:t>www.sophos.com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Kaspersky Anti-Virus (</a:t>
            </a:r>
            <a:r>
              <a:rPr lang="en-GB" sz="2000" i="1" u="sng" smtClean="0">
                <a:hlinkClick r:id="rId11"/>
              </a:rPr>
              <a:t>www.kaspersky.com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McAfee VirusScan (</a:t>
            </a:r>
            <a:r>
              <a:rPr lang="en-GB" sz="2000" i="1" u="sng" smtClean="0">
                <a:hlinkClick r:id="rId12"/>
              </a:rPr>
              <a:t>www.mcafee.com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F-Secure Anti-Virus (</a:t>
            </a:r>
            <a:r>
              <a:rPr lang="en-GB" sz="2000" i="1" u="sng" smtClean="0">
                <a:hlinkClick r:id="rId13"/>
              </a:rPr>
              <a:t>www.f-secure.com</a:t>
            </a:r>
            <a:r>
              <a:rPr lang="en-GB" sz="2000" i="1" smtClean="0"/>
              <a:t>)</a:t>
            </a:r>
            <a:endParaRPr lang="en-U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DD63-D2E9-4B23-B6B8-EE325A305869}" type="slidenum">
              <a:rPr lang="en-US"/>
              <a:pPr/>
              <a:t>16</a:t>
            </a:fld>
            <a:endParaRPr lang="en-US"/>
          </a:p>
        </p:txBody>
      </p:sp>
      <p:sp>
        <p:nvSpPr>
          <p:cNvPr id="108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апликације за детекцију вируса</a:t>
            </a:r>
            <a:endParaRPr lang="sr-Latn-CS" sz="3600"/>
          </a:p>
        </p:txBody>
      </p:sp>
      <p:pic>
        <p:nvPicPr>
          <p:cNvPr id="10864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6988" y="1635125"/>
            <a:ext cx="6999287" cy="4189413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A8F0-6DD7-4659-B249-2169D315FDD6}" type="slidenum">
              <a:rPr lang="en-US"/>
              <a:pPr/>
              <a:t>17</a:t>
            </a:fld>
            <a:endParaRPr lang="en-US"/>
          </a:p>
        </p:txBody>
      </p:sp>
      <p:sp>
        <p:nvSpPr>
          <p:cNvPr id="108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апликације за детекцију вируса</a:t>
            </a:r>
            <a:endParaRPr lang="sr-Latn-CS" sz="3600"/>
          </a:p>
        </p:txBody>
      </p:sp>
      <p:pic>
        <p:nvPicPr>
          <p:cNvPr id="10885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84288" y="1419225"/>
            <a:ext cx="5970587" cy="4906963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5C6-3ACD-4821-BE5B-C639EF54072C}" type="slidenum">
              <a:rPr lang="en-US"/>
              <a:pPr/>
              <a:t>18</a:t>
            </a:fld>
            <a:endParaRPr lang="en-US"/>
          </a:p>
        </p:txBody>
      </p:sp>
      <p:sp>
        <p:nvSpPr>
          <p:cNvPr id="109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апликације за детекцију вируса</a:t>
            </a:r>
            <a:endParaRPr lang="sr-Latn-CS" sz="3600"/>
          </a:p>
        </p:txBody>
      </p:sp>
      <p:pic>
        <p:nvPicPr>
          <p:cNvPr id="109056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12863" y="1417638"/>
            <a:ext cx="5918200" cy="48641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655F-54F0-4D78-81C3-583CAF57F86A}" type="slidenum">
              <a:rPr lang="en-US"/>
              <a:pPr/>
              <a:t>2</a:t>
            </a:fld>
            <a:endParaRPr lang="en-US"/>
          </a:p>
        </p:txBody>
      </p:sp>
      <p:sp>
        <p:nvSpPr>
          <p:cNvPr id="105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/>
              <a:t>Изглед прозора Outlook Express при раду са е-маилом </a:t>
            </a:r>
            <a:r>
              <a:rPr lang="sl-SI" sz="2800" i="1"/>
              <a:t>- </a:t>
            </a:r>
            <a:r>
              <a:rPr lang="en-GB" sz="2800" i="1"/>
              <a:t>(</a:t>
            </a:r>
            <a:r>
              <a:rPr lang="en-GB" sz="2800" i="1">
                <a:hlinkClick r:id="rId3"/>
              </a:rPr>
              <a:t>http://www.microsoft.com/</a:t>
            </a:r>
            <a:r>
              <a:rPr lang="en-GB" sz="2800" i="1"/>
              <a:t>)</a:t>
            </a:r>
            <a:endParaRPr lang="sr-Latn-CS" sz="2800" i="1"/>
          </a:p>
        </p:txBody>
      </p:sp>
      <p:pic>
        <p:nvPicPr>
          <p:cNvPr id="10598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 b="3836"/>
          <a:stretch>
            <a:fillRect/>
          </a:stretch>
        </p:blipFill>
        <p:spPr>
          <a:xfrm>
            <a:off x="1420813" y="1374775"/>
            <a:ext cx="6700837" cy="502602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1306-3D43-4EA2-98CC-38BC4A648252}" type="slidenum">
              <a:rPr lang="en-US"/>
              <a:pPr/>
              <a:t>3</a:t>
            </a:fld>
            <a:endParaRPr lang="en-US"/>
          </a:p>
        </p:txBody>
      </p:sp>
      <p:sp>
        <p:nvSpPr>
          <p:cNvPr id="106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Подешавање програма „Outlook Express“</a:t>
            </a:r>
            <a:endParaRPr lang="sr-Latn-CS" sz="3600"/>
          </a:p>
        </p:txBody>
      </p:sp>
      <p:pic>
        <p:nvPicPr>
          <p:cNvPr id="1061893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r="38948" b="31100"/>
          <a:stretch>
            <a:fillRect/>
          </a:stretch>
        </p:blipFill>
        <p:spPr>
          <a:xfrm>
            <a:off x="434975" y="1385888"/>
            <a:ext cx="8297863" cy="49784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0592-E34C-4B12-B693-64FAFEB5208F}" type="slidenum">
              <a:rPr lang="en-US"/>
              <a:pPr/>
              <a:t>4</a:t>
            </a:fld>
            <a:endParaRPr lang="en-US"/>
          </a:p>
        </p:txBody>
      </p:sp>
      <p:sp>
        <p:nvSpPr>
          <p:cNvPr id="106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Веб маил </a:t>
            </a:r>
            <a:endParaRPr lang="sr-Latn-CS"/>
          </a:p>
        </p:txBody>
      </p:sp>
      <p:sp>
        <p:nvSpPr>
          <p:cNvPr id="106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П</a:t>
            </a:r>
            <a:r>
              <a:rPr lang="en-GB"/>
              <a:t>рограм помоћу ко</a:t>
            </a:r>
            <a:r>
              <a:rPr lang="sr-Cyrl-CS"/>
              <a:t>га</a:t>
            </a:r>
            <a:r>
              <a:rPr lang="en-GB"/>
              <a:t> можете читати и слати своју пошту из Веб прегледач</a:t>
            </a:r>
            <a:r>
              <a:rPr lang="sr-Cyrl-CS"/>
              <a:t>а </a:t>
            </a:r>
            <a:r>
              <a:rPr lang="en-GB"/>
              <a:t>директно са сервера, где год се у свету налазили</a:t>
            </a:r>
            <a:endParaRPr lang="hr-HR"/>
          </a:p>
          <a:p>
            <a:pPr>
              <a:lnSpc>
                <a:spcPct val="90000"/>
              </a:lnSpc>
            </a:pPr>
            <a:r>
              <a:rPr lang="hr-HR"/>
              <a:t>Да би се добила бесплатна е-маил адреса довољно је доћи на Интернет страницу неког од сервиса,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hr-HR"/>
              <a:t>попунити тражене основне податке (који не морају бити тачни) и изабрати корисничко име и лозинку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74AD-EC79-49DF-B0B3-B2E5DAEB9FFA}" type="slidenum">
              <a:rPr lang="en-US"/>
              <a:pPr/>
              <a:t>5</a:t>
            </a:fld>
            <a:endParaRPr lang="en-US"/>
          </a:p>
        </p:txBody>
      </p:sp>
      <p:sp>
        <p:nvSpPr>
          <p:cNvPr id="129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Неки од најчешће коришћених бесплатних е-маил сервиса </a:t>
            </a:r>
            <a:endParaRPr lang="sr-Latn-CS" sz="3600"/>
          </a:p>
        </p:txBody>
      </p:sp>
      <p:sp>
        <p:nvSpPr>
          <p:cNvPr id="129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hlinkClick r:id="rId3"/>
              </a:rPr>
              <a:t>http://www.gmail.com/</a:t>
            </a:r>
            <a:endParaRPr lang="en-GB"/>
          </a:p>
          <a:p>
            <a:r>
              <a:rPr lang="en-GB" smtClean="0">
                <a:hlinkClick r:id="rId4"/>
              </a:rPr>
              <a:t>http</a:t>
            </a:r>
            <a:r>
              <a:rPr lang="en-GB">
                <a:hlinkClick r:id="rId4"/>
              </a:rPr>
              <a:t>://mail.yahoo.com/</a:t>
            </a:r>
            <a:r>
              <a:rPr lang="en-GB"/>
              <a:t> </a:t>
            </a:r>
          </a:p>
          <a:p>
            <a:pPr lvl="0"/>
            <a:r>
              <a:rPr lang="en-GB" u="sng" smtClean="0">
                <a:hlinkClick r:id="rId5"/>
              </a:rPr>
              <a:t>https://www.live.com/</a:t>
            </a:r>
            <a:endParaRPr lang="en-US" smtClean="0"/>
          </a:p>
          <a:p>
            <a:r>
              <a:rPr lang="en-GB" smtClean="0">
                <a:hlinkClick r:id="rId6"/>
              </a:rPr>
              <a:t>http</a:t>
            </a:r>
            <a:r>
              <a:rPr lang="en-GB">
                <a:hlinkClick r:id="rId6"/>
              </a:rPr>
              <a:t>://www.rocketmail.com/</a:t>
            </a:r>
            <a:endParaRPr lang="en-GB"/>
          </a:p>
          <a:p>
            <a:r>
              <a:rPr lang="en-GB">
                <a:hlinkClick r:id="rId7"/>
              </a:rPr>
              <a:t>http://www.mailcity.com/</a:t>
            </a:r>
            <a:endParaRPr lang="en-GB"/>
          </a:p>
          <a:p>
            <a:r>
              <a:rPr lang="en-GB">
                <a:hlinkClick r:id="rId8"/>
              </a:rPr>
              <a:t>http://www.forfree.at/</a:t>
            </a:r>
            <a:endParaRPr lang="en-GB"/>
          </a:p>
          <a:p>
            <a:r>
              <a:rPr lang="en-GB">
                <a:hlinkClick r:id="rId9"/>
              </a:rPr>
              <a:t>http://webmail.netscape.com/</a:t>
            </a:r>
            <a:endParaRPr lang="en-GB"/>
          </a:p>
          <a:p>
            <a:r>
              <a:rPr lang="en-GB">
                <a:hlinkClick r:id="rId10"/>
              </a:rPr>
              <a:t>http://www.operamail.com/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08840-AE76-4351-A113-932B17E6764B}" type="slidenum">
              <a:rPr lang="en-US"/>
              <a:pPr/>
              <a:t>6</a:t>
            </a:fld>
            <a:endParaRPr lang="en-US"/>
          </a:p>
        </p:txBody>
      </p:sp>
      <p:sp>
        <p:nvSpPr>
          <p:cNvPr id="106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Отварање налога на </a:t>
            </a:r>
            <a:r>
              <a:rPr lang="en-GB" i="1"/>
              <a:t>Gmail</a:t>
            </a:r>
            <a:r>
              <a:rPr lang="sr-Cyrl-CS"/>
              <a:t>-у</a:t>
            </a:r>
            <a:endParaRPr lang="sr-Latn-CS"/>
          </a:p>
        </p:txBody>
      </p:sp>
      <p:sp>
        <p:nvSpPr>
          <p:cNvPr id="106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GB" sz="2400"/>
              <a:t>Отворите страницу </a:t>
            </a:r>
            <a:r>
              <a:rPr lang="en-GB" sz="2400">
                <a:hlinkClick r:id="rId3"/>
              </a:rPr>
              <a:t>http://www.gmail.com</a:t>
            </a:r>
            <a:endParaRPr lang="sr-Cyrl-CS" sz="2400"/>
          </a:p>
          <a:p>
            <a:pPr marL="609600" indent="-609600"/>
            <a:r>
              <a:rPr lang="en-GB" sz="2400"/>
              <a:t>Кликните на дугме " </a:t>
            </a:r>
            <a:r>
              <a:rPr lang="en-GB" sz="2400" b="1" i="1"/>
              <a:t>Sign up for Gmail </a:t>
            </a:r>
            <a:r>
              <a:rPr lang="en-GB" sz="2400"/>
              <a:t>"</a:t>
            </a:r>
            <a:endParaRPr lang="sr-Cyrl-CS" sz="2400"/>
          </a:p>
          <a:p>
            <a:pPr marL="609600" indent="-609600"/>
            <a:r>
              <a:rPr lang="en-GB" sz="2400"/>
              <a:t>Попуните тражене податке (име, презиме, лозинку (минимум 8 карактера), тајно питање итд.)</a:t>
            </a:r>
            <a:endParaRPr lang="sr-Cyrl-CS" sz="2400"/>
          </a:p>
          <a:p>
            <a:pPr marL="990600" lvl="1" indent="-533400"/>
            <a:r>
              <a:rPr lang="sr-Cyrl-CS" sz="2000"/>
              <a:t>у</a:t>
            </a:r>
            <a:r>
              <a:rPr lang="en-GB" sz="2000"/>
              <a:t>колико сте са српског говорног подручја, на врху странице имате падајући мени са одабиром језика, па изаберите српски као основни</a:t>
            </a:r>
            <a:endParaRPr lang="sr-Cyrl-CS" sz="2000"/>
          </a:p>
          <a:p>
            <a:pPr marL="990600" lvl="1" indent="-533400"/>
            <a:r>
              <a:rPr lang="sr-Cyrl-CS" sz="2000"/>
              <a:t>п</a:t>
            </a:r>
            <a:r>
              <a:rPr lang="en-GB" sz="2000"/>
              <a:t>ри крају се налази верификација коју морате преписати</a:t>
            </a:r>
            <a:endParaRPr lang="sr-Cyrl-CS" sz="2000"/>
          </a:p>
          <a:p>
            <a:pPr marL="609600" indent="-609600"/>
            <a:r>
              <a:rPr lang="en-GB" sz="2400"/>
              <a:t>На крају кликните на</a:t>
            </a:r>
            <a:r>
              <a:rPr lang="sr-Cyrl-CS" sz="2400"/>
              <a:t> </a:t>
            </a:r>
            <a:r>
              <a:rPr lang="en-GB" sz="2400"/>
              <a:t>"</a:t>
            </a:r>
            <a:r>
              <a:rPr lang="en-GB" sz="2400" b="1" i="1"/>
              <a:t>I Accept. Create my account</a:t>
            </a:r>
            <a:r>
              <a:rPr lang="en-GB" sz="2400"/>
              <a:t> "</a:t>
            </a:r>
            <a:endParaRPr lang="sr-Cyrl-CS" sz="2400"/>
          </a:p>
          <a:p>
            <a:pPr marL="990600" lvl="1" indent="-533400"/>
            <a:r>
              <a:rPr lang="sr-Cyrl-CS" sz="2000"/>
              <a:t>о</a:t>
            </a:r>
            <a:r>
              <a:rPr lang="en-GB" sz="2000"/>
              <a:t>вим прихватате њихова правила о приватности и условима коришћења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6EAAA-AC63-4617-9130-AF99A5CAB028}" type="slidenum">
              <a:rPr lang="en-US"/>
              <a:pPr/>
              <a:t>7</a:t>
            </a:fld>
            <a:endParaRPr lang="en-US"/>
          </a:p>
        </p:txBody>
      </p:sp>
      <p:sp>
        <p:nvSpPr>
          <p:cNvPr id="106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Проверите свој статус у Windows безбедносном центру</a:t>
            </a:r>
            <a:endParaRPr lang="sr-Latn-CS" sz="360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 l="30445" t="15703" r="6906" b="21487"/>
          <a:stretch>
            <a:fillRect/>
          </a:stretch>
        </p:blipFill>
        <p:spPr bwMode="auto">
          <a:xfrm>
            <a:off x="414129" y="1457505"/>
            <a:ext cx="8247269" cy="46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9FDD-16D9-4373-B9C9-C5C3899D8182}" type="slidenum">
              <a:rPr lang="en-US"/>
              <a:pPr/>
              <a:t>8</a:t>
            </a:fld>
            <a:endParaRPr lang="en-US"/>
          </a:p>
        </p:txBody>
      </p:sp>
      <p:sp>
        <p:nvSpPr>
          <p:cNvPr id="107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су безбедносна упозорења?</a:t>
            </a:r>
            <a:endParaRPr lang="sr-Latn-CS" sz="3600"/>
          </a:p>
        </p:txBody>
      </p:sp>
      <p:pic>
        <p:nvPicPr>
          <p:cNvPr id="1072131" name="pageContainer0_ID0ERHAC" descr="Slika bezbednosnog obavešten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3013" y="2095500"/>
            <a:ext cx="6908800" cy="24447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D403-732A-4E1F-A64D-0F88309A62C5}" type="slidenum">
              <a:rPr lang="en-US"/>
              <a:pPr/>
              <a:t>9</a:t>
            </a:fld>
            <a:endParaRPr lang="en-US"/>
          </a:p>
        </p:txBody>
      </p:sp>
      <p:sp>
        <p:nvSpPr>
          <p:cNvPr id="107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Коришћење заштитног зида</a:t>
            </a:r>
            <a:endParaRPr lang="sr-Latn-CS"/>
          </a:p>
        </p:txBody>
      </p:sp>
      <p:pic>
        <p:nvPicPr>
          <p:cNvPr id="1074179" name="pageContainer0_ID0ECJAC" descr="Ilustracija rada zaštitnog zid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11388" y="1570038"/>
            <a:ext cx="4518025" cy="4741862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111</TotalTime>
  <Words>1961</Words>
  <Application>Microsoft Office PowerPoint</Application>
  <PresentationFormat>On-screen Show (4:3)</PresentationFormat>
  <Paragraphs>152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FIT slajd predavanja</vt:lpstr>
      <vt:lpstr>      ИНТЕРНЕТ </vt:lpstr>
      <vt:lpstr>Изглед прозора Outlook Express при раду са е-маилом - (http://www.microsoft.com/)</vt:lpstr>
      <vt:lpstr>Подешавање програма „Outlook Express“</vt:lpstr>
      <vt:lpstr>Веб маил </vt:lpstr>
      <vt:lpstr>Неки од најчешће коришћених бесплатних е-маил сервиса </vt:lpstr>
      <vt:lpstr>Отварање налога на Gmail-у</vt:lpstr>
      <vt:lpstr>Проверите свој статус у Windows безбедносном центру</vt:lpstr>
      <vt:lpstr>Шта су безбедносна упозорења?</vt:lpstr>
      <vt:lpstr>Коришћење заштитног зида</vt:lpstr>
      <vt:lpstr>Коришћење заштите од шпијунског софтвера</vt:lpstr>
      <vt:lpstr>Аутоматско ажурирање оперативног система Windows</vt:lpstr>
      <vt:lpstr>Аутоматско ажурирање оперативног система Windows</vt:lpstr>
      <vt:lpstr>Шта је вирус и могуће последице </vt:lpstr>
      <vt:lpstr>Шта је вирус и могуће последице</vt:lpstr>
      <vt:lpstr>Адресе произвођача антивирусног софтвера</vt:lpstr>
      <vt:lpstr>Коришћење апликације за детекцију вируса</vt:lpstr>
      <vt:lpstr>Коришћење апликације за детекцију вируса</vt:lpstr>
      <vt:lpstr>Коришћење апликације за детекцију вируса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164</cp:revision>
  <dcterms:created xsi:type="dcterms:W3CDTF">2006-09-26T20:52:51Z</dcterms:created>
  <dcterms:modified xsi:type="dcterms:W3CDTF">2018-02-04T15:55:31Z</dcterms:modified>
</cp:coreProperties>
</file>